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20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ni slajd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 okomiti teks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komiti naslov i teks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 sadržaj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sadržaja" type="twoObj">
  <p:cSld name="TWO_OBJECT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aglavlje sekcije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sporedba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o naslov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azn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držaj s opisom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ka s opisom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-sfera.hr/dodatni-digitalni-sadrzaji/0e2d6f35-951a-4bf7-b957-db5177c4a2ca/" TargetMode="External"/><Relationship Id="rId13" Type="http://schemas.openxmlformats.org/officeDocument/2006/relationships/image" Target="../media/image28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11" Type="http://schemas.openxmlformats.org/officeDocument/2006/relationships/image" Target="../media/image26.png"/><Relationship Id="rId5" Type="http://schemas.openxmlformats.org/officeDocument/2006/relationships/image" Target="../media/image12.png"/><Relationship Id="rId10" Type="http://schemas.openxmlformats.org/officeDocument/2006/relationships/image" Target="../media/image25.png"/><Relationship Id="rId4" Type="http://schemas.openxmlformats.org/officeDocument/2006/relationships/image" Target="../media/image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6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9.jpg"/><Relationship Id="rId4" Type="http://schemas.openxmlformats.org/officeDocument/2006/relationships/image" Target="../media/image9.png"/><Relationship Id="rId9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21244"/>
            <a:ext cx="12192000" cy="68792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22"/>
          <p:cNvPicPr preferRelativeResize="0"/>
          <p:nvPr/>
        </p:nvPicPr>
        <p:blipFill rotWithShape="1">
          <a:blip r:embed="rId3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20" name="Google Shape;220;p22"/>
          <p:cNvPicPr preferRelativeResize="0"/>
          <p:nvPr/>
        </p:nvPicPr>
        <p:blipFill rotWithShape="1">
          <a:blip r:embed="rId3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21" name="Google Shape;221;p22" descr="Orange Circle Logo - Free image on Pixa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8593724">
            <a:off x="8233036" y="1367209"/>
            <a:ext cx="3739995" cy="3693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10983569" y="4406396"/>
            <a:ext cx="1329729" cy="2013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22"/>
          <p:cNvPicPr preferRelativeResize="0"/>
          <p:nvPr/>
        </p:nvPicPr>
        <p:blipFill rotWithShape="1">
          <a:blip r:embed="rId6">
            <a:alphaModFix/>
          </a:blip>
          <a:srcRect l="28661" r="13991"/>
          <a:stretch/>
        </p:blipFill>
        <p:spPr>
          <a:xfrm>
            <a:off x="10196791" y="4355246"/>
            <a:ext cx="915086" cy="1950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2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103034" y="5966900"/>
            <a:ext cx="1864561" cy="704488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22"/>
          <p:cNvSpPr txBox="1"/>
          <p:nvPr/>
        </p:nvSpPr>
        <p:spPr>
          <a:xfrm>
            <a:off x="8005700" y="1530634"/>
            <a:ext cx="3689409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TOČNO PIŠI I GOVORI</a:t>
            </a:r>
            <a:endParaRPr/>
          </a:p>
        </p:txBody>
      </p:sp>
      <p:sp>
        <p:nvSpPr>
          <p:cNvPr id="226" name="Google Shape;226;p22"/>
          <p:cNvSpPr txBox="1"/>
          <p:nvPr/>
        </p:nvSpPr>
        <p:spPr>
          <a:xfrm>
            <a:off x="8812115" y="2288272"/>
            <a:ext cx="2581835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REČENIČNI I PRAVOPISNI ZNAKOVI U UPRAVNOME GOVORU</a:t>
            </a:r>
            <a:endParaRPr sz="2400" dirty="0"/>
          </a:p>
        </p:txBody>
      </p:sp>
      <p:sp>
        <p:nvSpPr>
          <p:cNvPr id="227" name="Google Shape;227;p22"/>
          <p:cNvSpPr/>
          <p:nvPr/>
        </p:nvSpPr>
        <p:spPr>
          <a:xfrm>
            <a:off x="942133" y="783582"/>
            <a:ext cx="741215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Promotri primjere. Zaključi koji se rečenični i pravopisni znakovi pišu u rečenici s upravnim govorom.</a:t>
            </a:r>
            <a:endParaRPr sz="2400" dirty="0"/>
          </a:p>
        </p:txBody>
      </p:sp>
      <p:sp>
        <p:nvSpPr>
          <p:cNvPr id="228" name="Google Shape;228;p22"/>
          <p:cNvSpPr/>
          <p:nvPr/>
        </p:nvSpPr>
        <p:spPr>
          <a:xfrm>
            <a:off x="243850" y="1865781"/>
            <a:ext cx="655118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»Neće, ona ne može«</a:t>
            </a: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lang="hr-HR" sz="24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dvrati gospodin </a:t>
            </a:r>
            <a:r>
              <a:rPr lang="hr-HR" sz="2400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Bumble</a:t>
            </a:r>
            <a:r>
              <a:rPr lang="hr-HR" sz="24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22"/>
          <p:cNvSpPr/>
          <p:nvPr/>
        </p:nvSpPr>
        <p:spPr>
          <a:xfrm>
            <a:off x="567669" y="2420820"/>
            <a:ext cx="669981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hr-HR" sz="24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izjavna rečenica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 iza navođenja piše se zarez, a objašnjenje počinje malim početnim slovom.</a:t>
            </a:r>
            <a:endParaRPr sz="2400" dirty="0"/>
          </a:p>
        </p:txBody>
      </p:sp>
      <p:sp>
        <p:nvSpPr>
          <p:cNvPr id="230" name="Google Shape;230;p22"/>
          <p:cNvSpPr/>
          <p:nvPr/>
        </p:nvSpPr>
        <p:spPr>
          <a:xfrm>
            <a:off x="313932" y="3443040"/>
            <a:ext cx="740305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»Olivere, hoćeš li poći sa mnom</a:t>
            </a: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r>
              <a:rPr lang="hr-HR" sz="2400" dirty="0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«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r>
              <a:rPr lang="hr-HR" sz="24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pita gospodin </a:t>
            </a:r>
            <a:r>
              <a:rPr lang="hr-HR" sz="2400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Bumble</a:t>
            </a:r>
            <a:r>
              <a:rPr lang="hr-HR" sz="20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</p:txBody>
      </p:sp>
      <p:sp>
        <p:nvSpPr>
          <p:cNvPr id="231" name="Google Shape;231;p22"/>
          <p:cNvSpPr/>
          <p:nvPr/>
        </p:nvSpPr>
        <p:spPr>
          <a:xfrm>
            <a:off x="243850" y="4136756"/>
            <a:ext cx="672111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»Olivere, pođi sa mnom</a:t>
            </a: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r>
              <a:rPr lang="hr-HR" sz="2400" dirty="0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«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hr-HR" sz="24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eče gospodin </a:t>
            </a:r>
            <a:r>
              <a:rPr lang="hr-HR" sz="2400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Bumble</a:t>
            </a:r>
            <a:r>
              <a:rPr lang="hr-HR" sz="24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dirty="0"/>
          </a:p>
        </p:txBody>
      </p:sp>
      <p:sp>
        <p:nvSpPr>
          <p:cNvPr id="232" name="Google Shape;232;p22"/>
          <p:cNvSpPr/>
          <p:nvPr/>
        </p:nvSpPr>
        <p:spPr>
          <a:xfrm>
            <a:off x="637689" y="4803385"/>
            <a:ext cx="60960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hr-HR" sz="24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upitna ili usklična rečenica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ne piše se zarez, a objašnjenje počinje malim početnim slovom.</a:t>
            </a:r>
            <a:endParaRPr sz="2400" dirty="0"/>
          </a:p>
        </p:txBody>
      </p:sp>
      <p:pic>
        <p:nvPicPr>
          <p:cNvPr id="233" name="Google Shape;233;p2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588041" y="4868420"/>
            <a:ext cx="2049817" cy="18029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p23"/>
          <p:cNvPicPr preferRelativeResize="0"/>
          <p:nvPr/>
        </p:nvPicPr>
        <p:blipFill rotWithShape="1">
          <a:blip r:embed="rId3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39" name="Google Shape;239;p23"/>
          <p:cNvPicPr preferRelativeResize="0"/>
          <p:nvPr/>
        </p:nvPicPr>
        <p:blipFill rotWithShape="1">
          <a:blip r:embed="rId3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40" name="Google Shape;240;p23" descr="Orange Circle Logo - Free image on Pixa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8593724">
            <a:off x="7636128" y="1406921"/>
            <a:ext cx="3739995" cy="3693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10983569" y="4406396"/>
            <a:ext cx="1329729" cy="2013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23"/>
          <p:cNvPicPr preferRelativeResize="0"/>
          <p:nvPr/>
        </p:nvPicPr>
        <p:blipFill rotWithShape="1">
          <a:blip r:embed="rId6">
            <a:alphaModFix/>
          </a:blip>
          <a:srcRect l="28661" r="13991"/>
          <a:stretch/>
        </p:blipFill>
        <p:spPr>
          <a:xfrm>
            <a:off x="10196791" y="4355246"/>
            <a:ext cx="915086" cy="1950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2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103034" y="5966900"/>
            <a:ext cx="1864561" cy="704488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23"/>
          <p:cNvSpPr txBox="1"/>
          <p:nvPr/>
        </p:nvSpPr>
        <p:spPr>
          <a:xfrm>
            <a:off x="7294160" y="1819382"/>
            <a:ext cx="3689409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TOČNO PIŠI I GOVORI</a:t>
            </a:r>
            <a:endParaRPr/>
          </a:p>
        </p:txBody>
      </p:sp>
      <p:sp>
        <p:nvSpPr>
          <p:cNvPr id="245" name="Google Shape;245;p23"/>
          <p:cNvSpPr txBox="1"/>
          <p:nvPr/>
        </p:nvSpPr>
        <p:spPr>
          <a:xfrm>
            <a:off x="7968660" y="2713351"/>
            <a:ext cx="3077423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REČENIČNI I PRAVOPISNI ZNAKOVI U UPRAVNOME GOVORU</a:t>
            </a:r>
            <a:endParaRPr sz="2400" dirty="0"/>
          </a:p>
        </p:txBody>
      </p:sp>
      <p:sp>
        <p:nvSpPr>
          <p:cNvPr id="246" name="Google Shape;246;p23"/>
          <p:cNvSpPr txBox="1"/>
          <p:nvPr/>
        </p:nvSpPr>
        <p:spPr>
          <a:xfrm>
            <a:off x="1789557" y="653407"/>
            <a:ext cx="81025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Promotri ostale načine pisanja upravnoga govora.</a:t>
            </a:r>
            <a:endParaRPr sz="2400" dirty="0"/>
          </a:p>
        </p:txBody>
      </p:sp>
      <p:sp>
        <p:nvSpPr>
          <p:cNvPr id="247" name="Google Shape;247;p23"/>
          <p:cNvSpPr/>
          <p:nvPr/>
        </p:nvSpPr>
        <p:spPr>
          <a:xfrm>
            <a:off x="410474" y="1541818"/>
            <a:ext cx="640521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»</a:t>
            </a:r>
            <a:r>
              <a:rPr lang="hr-HR" sz="2400" dirty="0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Neće, ona ne može</a:t>
            </a: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«,</a:t>
            </a:r>
            <a:r>
              <a:rPr lang="hr-HR" sz="2400" dirty="0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odvrati gospodin </a:t>
            </a:r>
            <a:r>
              <a:rPr lang="hr-HR" sz="2400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Bumble</a:t>
            </a: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»</a:t>
            </a:r>
            <a:r>
              <a:rPr lang="hr-HR" sz="2400" dirty="0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no ona će te katkada posjećivati</a:t>
            </a: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.«</a:t>
            </a:r>
            <a:endParaRPr sz="2400" dirty="0"/>
          </a:p>
        </p:txBody>
      </p:sp>
      <p:sp>
        <p:nvSpPr>
          <p:cNvPr id="248" name="Google Shape;248;p23"/>
          <p:cNvSpPr txBox="1"/>
          <p:nvPr/>
        </p:nvSpPr>
        <p:spPr>
          <a:xfrm>
            <a:off x="410475" y="2522158"/>
            <a:ext cx="60960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umetnuto objašnjenje odjeljuje se zarezima, a navodnici se pišu i na početku i na kraju.</a:t>
            </a:r>
            <a:endParaRPr sz="2400" dirty="0"/>
          </a:p>
        </p:txBody>
      </p:sp>
      <p:sp>
        <p:nvSpPr>
          <p:cNvPr id="249" name="Google Shape;249;p23"/>
          <p:cNvSpPr/>
          <p:nvPr/>
        </p:nvSpPr>
        <p:spPr>
          <a:xfrm>
            <a:off x="410474" y="3524477"/>
            <a:ext cx="679236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»</a:t>
            </a:r>
            <a:r>
              <a:rPr lang="hr-HR" sz="2400" dirty="0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Neće, ona ne može</a:t>
            </a: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hr-HR" sz="2400" dirty="0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lang="hr-HR" sz="2400" dirty="0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na će te katkada posjećivati</a:t>
            </a: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«,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odvrati gospodin </a:t>
            </a:r>
            <a:r>
              <a:rPr lang="hr-HR" sz="2400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Bumble</a:t>
            </a:r>
            <a:r>
              <a:rPr lang="hr-HR" sz="24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dirty="0"/>
          </a:p>
        </p:txBody>
      </p:sp>
      <p:sp>
        <p:nvSpPr>
          <p:cNvPr id="250" name="Google Shape;250;p23"/>
          <p:cNvSpPr/>
          <p:nvPr/>
        </p:nvSpPr>
        <p:spPr>
          <a:xfrm>
            <a:off x="454330" y="4473237"/>
            <a:ext cx="623271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navođenje sastavljeno od više rečenica piše se među jednim navodnicima.</a:t>
            </a:r>
            <a:endParaRPr sz="2400" dirty="0"/>
          </a:p>
        </p:txBody>
      </p:sp>
      <p:pic>
        <p:nvPicPr>
          <p:cNvPr id="251" name="Google Shape;251;p2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281734" y="4905580"/>
            <a:ext cx="2568063" cy="1787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Google Shape;256;p24"/>
          <p:cNvPicPr preferRelativeResize="0"/>
          <p:nvPr/>
        </p:nvPicPr>
        <p:blipFill rotWithShape="1">
          <a:blip r:embed="rId3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57" name="Google Shape;257;p24"/>
          <p:cNvPicPr preferRelativeResize="0"/>
          <p:nvPr/>
        </p:nvPicPr>
        <p:blipFill rotWithShape="1">
          <a:blip r:embed="rId3">
            <a:alphaModFix/>
          </a:blip>
          <a:srcRect l="14204" t="54643" r="73268"/>
          <a:stretch/>
        </p:blipFill>
        <p:spPr>
          <a:xfrm rot="5400000">
            <a:off x="2569864" y="-2653496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58" name="Google Shape;258;p24" descr="Orange Circle Logo - Free image on Pixa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8593724">
            <a:off x="7600050" y="1229632"/>
            <a:ext cx="4295744" cy="4242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10983569" y="4406396"/>
            <a:ext cx="1329729" cy="2013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24"/>
          <p:cNvPicPr preferRelativeResize="0"/>
          <p:nvPr/>
        </p:nvPicPr>
        <p:blipFill rotWithShape="1">
          <a:blip r:embed="rId6">
            <a:alphaModFix/>
          </a:blip>
          <a:srcRect l="28661" r="13991"/>
          <a:stretch/>
        </p:blipFill>
        <p:spPr>
          <a:xfrm>
            <a:off x="9379989" y="4755794"/>
            <a:ext cx="915086" cy="1950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2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103034" y="5966900"/>
            <a:ext cx="1864561" cy="704488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24"/>
          <p:cNvSpPr txBox="1"/>
          <p:nvPr/>
        </p:nvSpPr>
        <p:spPr>
          <a:xfrm>
            <a:off x="8167664" y="1225822"/>
            <a:ext cx="2975178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UVJEŽBAVANJE</a:t>
            </a:r>
            <a:endParaRPr sz="32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63" name="Google Shape;263;p24"/>
          <p:cNvSpPr/>
          <p:nvPr/>
        </p:nvSpPr>
        <p:spPr>
          <a:xfrm>
            <a:off x="642504" y="693564"/>
            <a:ext cx="7343726" cy="378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KAŽE  MI  MAMA  SPREMI  SVOJU  SOBU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 smtClean="0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_______________________________________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b) PONESI  KNJIGU  PODSJETIO ME PRIJATELJ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 smtClean="0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________________________________________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c) SUTRA ĆEMO  KAŽE  MU  FRAN  IGRATI  NOGOMET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 smtClean="0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_________________________________________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d) ŠTO  SE  OPET  LJUTIŠ  UPITA  ME  ANA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 smtClean="0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__________________________________________</a:t>
            </a:r>
            <a:endParaRPr sz="2400" dirty="0"/>
          </a:p>
        </p:txBody>
      </p:sp>
      <p:sp>
        <p:nvSpPr>
          <p:cNvPr id="264" name="Google Shape;264;p24"/>
          <p:cNvSpPr txBox="1"/>
          <p:nvPr/>
        </p:nvSpPr>
        <p:spPr>
          <a:xfrm>
            <a:off x="2252121" y="5621173"/>
            <a:ext cx="703281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___________________________________________________</a:t>
            </a:r>
            <a:endParaRPr/>
          </a:p>
        </p:txBody>
      </p:sp>
      <p:sp>
        <p:nvSpPr>
          <p:cNvPr id="265" name="Google Shape;265;p24"/>
          <p:cNvSpPr txBox="1"/>
          <p:nvPr/>
        </p:nvSpPr>
        <p:spPr>
          <a:xfrm>
            <a:off x="776746" y="5196484"/>
            <a:ext cx="267676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- neupravni govor</a:t>
            </a:r>
            <a:endParaRPr sz="2400" dirty="0"/>
          </a:p>
        </p:txBody>
      </p:sp>
      <p:sp>
        <p:nvSpPr>
          <p:cNvPr id="266" name="Google Shape;266;p24"/>
          <p:cNvSpPr txBox="1"/>
          <p:nvPr/>
        </p:nvSpPr>
        <p:spPr>
          <a:xfrm>
            <a:off x="8167664" y="2361956"/>
            <a:ext cx="3175555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Prepiši rečenice i označi ih znakovima za upravni govor.</a:t>
            </a:r>
            <a:endParaRPr sz="2400" dirty="0"/>
          </a:p>
        </p:txBody>
      </p:sp>
      <p:sp>
        <p:nvSpPr>
          <p:cNvPr id="267" name="Google Shape;267;p24"/>
          <p:cNvSpPr txBox="1"/>
          <p:nvPr/>
        </p:nvSpPr>
        <p:spPr>
          <a:xfrm>
            <a:off x="8481214" y="3619886"/>
            <a:ext cx="2809023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Rečenicu pod c) preoblikuj u neupravni govor.</a:t>
            </a:r>
            <a:endParaRPr sz="2400" dirty="0"/>
          </a:p>
        </p:txBody>
      </p:sp>
      <p:pic>
        <p:nvPicPr>
          <p:cNvPr id="268" name="Google Shape;268;p2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-71251" y="2271410"/>
            <a:ext cx="792480" cy="975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2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-56316" y="5045712"/>
            <a:ext cx="914400" cy="1024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2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181791" y="1708188"/>
            <a:ext cx="792480" cy="975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2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186622" y="2982440"/>
            <a:ext cx="914400" cy="1024255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24"/>
          <p:cNvSpPr txBox="1"/>
          <p:nvPr/>
        </p:nvSpPr>
        <p:spPr>
          <a:xfrm>
            <a:off x="1093642" y="1264455"/>
            <a:ext cx="5639470" cy="401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Kaže mi mama: „Spremi svoju sobu!”</a:t>
            </a:r>
            <a:endParaRPr sz="2400" dirty="0"/>
          </a:p>
        </p:txBody>
      </p:sp>
      <p:sp>
        <p:nvSpPr>
          <p:cNvPr id="273" name="Google Shape;273;p24"/>
          <p:cNvSpPr txBox="1"/>
          <p:nvPr/>
        </p:nvSpPr>
        <p:spPr>
          <a:xfrm>
            <a:off x="1147456" y="2342585"/>
            <a:ext cx="5428628" cy="401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„Ponesi knjigu”, podsjetio me prijatelj.</a:t>
            </a:r>
            <a:endParaRPr sz="2400" dirty="0"/>
          </a:p>
        </p:txBody>
      </p:sp>
      <p:sp>
        <p:nvSpPr>
          <p:cNvPr id="274" name="Google Shape;274;p24"/>
          <p:cNvSpPr txBox="1"/>
          <p:nvPr/>
        </p:nvSpPr>
        <p:spPr>
          <a:xfrm>
            <a:off x="876845" y="3493545"/>
            <a:ext cx="663100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„Sutra ćemo”, kaže mu </a:t>
            </a:r>
            <a:r>
              <a:rPr lang="hr-HR" sz="2400" b="1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Fran</a:t>
            </a: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, „igrati nogomet.”</a:t>
            </a:r>
            <a:endParaRPr sz="2400" dirty="0"/>
          </a:p>
        </p:txBody>
      </p:sp>
      <p:sp>
        <p:nvSpPr>
          <p:cNvPr id="275" name="Google Shape;275;p24"/>
          <p:cNvSpPr txBox="1"/>
          <p:nvPr/>
        </p:nvSpPr>
        <p:spPr>
          <a:xfrm>
            <a:off x="1593049" y="4519676"/>
            <a:ext cx="4638693" cy="401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„</a:t>
            </a: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Što se opet ljuti?” upita me Ana.</a:t>
            </a:r>
            <a:endParaRPr sz="2400" dirty="0"/>
          </a:p>
        </p:txBody>
      </p:sp>
      <p:sp>
        <p:nvSpPr>
          <p:cNvPr id="276" name="Google Shape;276;p24"/>
          <p:cNvSpPr txBox="1"/>
          <p:nvPr/>
        </p:nvSpPr>
        <p:spPr>
          <a:xfrm>
            <a:off x="2454078" y="5515543"/>
            <a:ext cx="611626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 err="1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Fran</a:t>
            </a:r>
            <a:r>
              <a:rPr lang="hr-HR" sz="2400" b="1" dirty="0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 mu je rekao da će sutra igrati nogomet.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Google Shape;281;p25"/>
          <p:cNvPicPr preferRelativeResize="0"/>
          <p:nvPr/>
        </p:nvPicPr>
        <p:blipFill rotWithShape="1">
          <a:blip r:embed="rId3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82" name="Google Shape;282;p25"/>
          <p:cNvPicPr preferRelativeResize="0"/>
          <p:nvPr/>
        </p:nvPicPr>
        <p:blipFill rotWithShape="1">
          <a:blip r:embed="rId3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83" name="Google Shape;283;p25" descr="Orange Circle Logo - Free image on Pixa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8593724">
            <a:off x="7195375" y="1155268"/>
            <a:ext cx="3739995" cy="3693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10983569" y="4406396"/>
            <a:ext cx="1329729" cy="2013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25"/>
          <p:cNvPicPr preferRelativeResize="0"/>
          <p:nvPr/>
        </p:nvPicPr>
        <p:blipFill rotWithShape="1">
          <a:blip r:embed="rId6">
            <a:alphaModFix/>
          </a:blip>
          <a:srcRect l="28661" r="13991"/>
          <a:stretch/>
        </p:blipFill>
        <p:spPr>
          <a:xfrm>
            <a:off x="10196791" y="4355246"/>
            <a:ext cx="915086" cy="1950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2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103034" y="5966900"/>
            <a:ext cx="1864561" cy="704488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25"/>
          <p:cNvSpPr txBox="1"/>
          <p:nvPr/>
        </p:nvSpPr>
        <p:spPr>
          <a:xfrm>
            <a:off x="8168775" y="2150126"/>
            <a:ext cx="1793192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PONOVI</a:t>
            </a:r>
            <a:endParaRPr/>
          </a:p>
        </p:txBody>
      </p:sp>
      <p:pic>
        <p:nvPicPr>
          <p:cNvPr id="288" name="Google Shape;288;p25">
            <a:hlinkClick r:id="rId8"/>
          </p:cNvPr>
          <p:cNvPicPr preferRelativeResize="0"/>
          <p:nvPr/>
        </p:nvPicPr>
        <p:blipFill rotWithShape="1">
          <a:blip r:embed="rId9">
            <a:alphaModFix/>
          </a:blip>
          <a:srcRect t="24066" r="27775" b="26702"/>
          <a:stretch/>
        </p:blipFill>
        <p:spPr>
          <a:xfrm>
            <a:off x="7595598" y="2717313"/>
            <a:ext cx="2939547" cy="1036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25"/>
          <p:cNvPicPr preferRelativeResize="0"/>
          <p:nvPr/>
        </p:nvPicPr>
        <p:blipFill rotWithShape="1">
          <a:blip r:embed="rId10">
            <a:alphaModFix/>
          </a:blip>
          <a:srcRect l="15133" t="23051" r="73480" b="54385"/>
          <a:stretch/>
        </p:blipFill>
        <p:spPr>
          <a:xfrm>
            <a:off x="593871" y="1133981"/>
            <a:ext cx="1072661" cy="119575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90" name="Google Shape;290;p25"/>
          <p:cNvPicPr preferRelativeResize="0"/>
          <p:nvPr/>
        </p:nvPicPr>
        <p:blipFill rotWithShape="1">
          <a:blip r:embed="rId11">
            <a:alphaModFix/>
          </a:blip>
          <a:srcRect l="29760" t="22932" r="58682" b="54370"/>
          <a:stretch/>
        </p:blipFill>
        <p:spPr>
          <a:xfrm>
            <a:off x="576285" y="2688854"/>
            <a:ext cx="1090247" cy="120454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91" name="Google Shape;291;p25"/>
          <p:cNvPicPr preferRelativeResize="0"/>
          <p:nvPr/>
        </p:nvPicPr>
        <p:blipFill rotWithShape="1">
          <a:blip r:embed="rId12">
            <a:alphaModFix/>
          </a:blip>
          <a:srcRect l="44134" t="22870" r="44171" b="54212"/>
          <a:stretch/>
        </p:blipFill>
        <p:spPr>
          <a:xfrm>
            <a:off x="563096" y="4110879"/>
            <a:ext cx="1116623" cy="123092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92" name="Google Shape;292;p25"/>
          <p:cNvPicPr preferRelativeResize="0"/>
          <p:nvPr/>
        </p:nvPicPr>
        <p:blipFill rotWithShape="1">
          <a:blip r:embed="rId13">
            <a:alphaModFix/>
          </a:blip>
          <a:srcRect l="58704" t="22750" r="29722" b="54062"/>
          <a:stretch/>
        </p:blipFill>
        <p:spPr>
          <a:xfrm>
            <a:off x="4311890" y="1107604"/>
            <a:ext cx="1107831" cy="1248507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93" name="Google Shape;293;p25"/>
          <p:cNvPicPr preferRelativeResize="0"/>
          <p:nvPr/>
        </p:nvPicPr>
        <p:blipFill rotWithShape="1">
          <a:blip r:embed="rId14">
            <a:alphaModFix/>
          </a:blip>
          <a:srcRect l="73534" t="22757" r="15143" b="54677"/>
          <a:stretch/>
        </p:blipFill>
        <p:spPr>
          <a:xfrm>
            <a:off x="4311890" y="2626089"/>
            <a:ext cx="1129623" cy="1266329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sp>
        <p:nvSpPr>
          <p:cNvPr id="294" name="Google Shape;294;p25"/>
          <p:cNvSpPr txBox="1"/>
          <p:nvPr/>
        </p:nvSpPr>
        <p:spPr>
          <a:xfrm>
            <a:off x="1773873" y="1116057"/>
            <a:ext cx="2246797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 svoju bilježnicu napiši nekoliko rečenica koje tvoji roditelji često izgovaraju</a:t>
            </a:r>
            <a:endParaRPr/>
          </a:p>
        </p:txBody>
      </p:sp>
      <p:sp>
        <p:nvSpPr>
          <p:cNvPr id="295" name="Google Shape;295;p25"/>
          <p:cNvSpPr txBox="1"/>
          <p:nvPr/>
        </p:nvSpPr>
        <p:spPr>
          <a:xfrm>
            <a:off x="1787829" y="2689328"/>
            <a:ext cx="1950962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 kvizu označi rečenice u kojima je pravilno upotrijebljen upravni govor.</a:t>
            </a:r>
            <a:endParaRPr/>
          </a:p>
        </p:txBody>
      </p:sp>
      <p:sp>
        <p:nvSpPr>
          <p:cNvPr id="296" name="Google Shape;296;p25"/>
          <p:cNvSpPr/>
          <p:nvPr/>
        </p:nvSpPr>
        <p:spPr>
          <a:xfrm>
            <a:off x="1773476" y="4208103"/>
            <a:ext cx="1856324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Prepiši rečenice pisanim slovima pazeći na pravopisnu točnost.</a:t>
            </a:r>
            <a:endParaRPr/>
          </a:p>
        </p:txBody>
      </p:sp>
      <p:sp>
        <p:nvSpPr>
          <p:cNvPr id="297" name="Google Shape;297;p25"/>
          <p:cNvSpPr txBox="1"/>
          <p:nvPr/>
        </p:nvSpPr>
        <p:spPr>
          <a:xfrm>
            <a:off x="5592729" y="1161719"/>
            <a:ext cx="1263914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Provjeri svoje znanje rješavajući kviz.</a:t>
            </a:r>
            <a:endParaRPr/>
          </a:p>
        </p:txBody>
      </p:sp>
      <p:sp>
        <p:nvSpPr>
          <p:cNvPr id="298" name="Google Shape;298;p25"/>
          <p:cNvSpPr txBox="1"/>
          <p:nvPr/>
        </p:nvSpPr>
        <p:spPr>
          <a:xfrm>
            <a:off x="5530778" y="2676342"/>
            <a:ext cx="157199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Vrednuj svoje znanje izlaznom karticom.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4" descr="Sponsor — UIC Summer Institute on Sustainability and Energy"/>
          <p:cNvPicPr preferRelativeResize="0"/>
          <p:nvPr/>
        </p:nvPicPr>
        <p:blipFill rotWithShape="1">
          <a:blip r:embed="rId3">
            <a:alphaModFix/>
          </a:blip>
          <a:srcRect t="19533" r="16995" b="-1"/>
          <a:stretch/>
        </p:blipFill>
        <p:spPr>
          <a:xfrm>
            <a:off x="6103088" y="0"/>
            <a:ext cx="6088912" cy="5871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 flipH="1">
            <a:off x="2640740" y="-2659105"/>
            <a:ext cx="6873789" cy="1219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4" descr="e-sfera.hr ‐ platforma udžbenika Školske knjige"/>
          <p:cNvPicPr preferRelativeResize="0"/>
          <p:nvPr/>
        </p:nvPicPr>
        <p:blipFill rotWithShape="1">
          <a:blip r:embed="rId5">
            <a:alphaModFix/>
          </a:blip>
          <a:srcRect t="28233" b="28909"/>
          <a:stretch/>
        </p:blipFill>
        <p:spPr>
          <a:xfrm>
            <a:off x="8664962" y="5616266"/>
            <a:ext cx="2489706" cy="531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4" descr="Orange Circle Logo - Free image on Pixabay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41822" y="3116337"/>
            <a:ext cx="2736906" cy="2703117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4" descr="Orange Circle Logo - Free image on Pixabay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685170" y="4853486"/>
            <a:ext cx="750775" cy="741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4" descr="Orange Circle Logo - Free image on Pixabay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525076" y="4001659"/>
            <a:ext cx="1105121" cy="1091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258365" y="949568"/>
            <a:ext cx="4230454" cy="2820303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4" descr="Orange Circle Logo - Free image on Pixabay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7980131">
            <a:off x="2873178" y="640446"/>
            <a:ext cx="3424865" cy="3382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4"/>
          <p:cNvPicPr preferRelativeResize="0"/>
          <p:nvPr/>
        </p:nvPicPr>
        <p:blipFill rotWithShape="1">
          <a:blip r:embed="rId11">
            <a:alphaModFix/>
          </a:blip>
          <a:srcRect l="34255" t="14744" r="34447" b="10255"/>
          <a:stretch/>
        </p:blipFill>
        <p:spPr>
          <a:xfrm rot="-401530">
            <a:off x="1280050" y="3143245"/>
            <a:ext cx="1907929" cy="2571748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4"/>
          <p:cNvSpPr txBox="1"/>
          <p:nvPr/>
        </p:nvSpPr>
        <p:spPr>
          <a:xfrm>
            <a:off x="7690385" y="1205557"/>
            <a:ext cx="4219594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800" b="0" i="0" u="none" strike="noStrike" cap="none">
                <a:solidFill>
                  <a:srgbClr val="7CADD2"/>
                </a:solidFill>
                <a:latin typeface="Impact"/>
                <a:ea typeface="Impact"/>
                <a:cs typeface="Impact"/>
                <a:sym typeface="Impact"/>
              </a:rPr>
              <a:t>Upravni i neupravni govor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5"/>
          <p:cNvPicPr preferRelativeResize="0"/>
          <p:nvPr/>
        </p:nvPicPr>
        <p:blipFill rotWithShape="1">
          <a:blip r:embed="rId3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3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05" name="Google Shape;105;p15" descr="Orange Circle Logo - Free image on Pixa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8593724">
            <a:off x="7321388" y="977771"/>
            <a:ext cx="4071970" cy="402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6269876" y="1977672"/>
            <a:ext cx="1568966" cy="2375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6">
            <a:alphaModFix/>
          </a:blip>
          <a:srcRect l="28661" r="13991"/>
          <a:stretch/>
        </p:blipFill>
        <p:spPr>
          <a:xfrm>
            <a:off x="5118343" y="1977672"/>
            <a:ext cx="1132823" cy="2414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103034" y="5966900"/>
            <a:ext cx="1864561" cy="704488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5"/>
          <p:cNvSpPr txBox="1"/>
          <p:nvPr/>
        </p:nvSpPr>
        <p:spPr>
          <a:xfrm>
            <a:off x="8547178" y="1055527"/>
            <a:ext cx="1750892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 b="0" i="0" u="none" strike="noStrike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POVEŽI</a:t>
            </a:r>
            <a:endParaRPr/>
          </a:p>
        </p:txBody>
      </p:sp>
      <p:sp>
        <p:nvSpPr>
          <p:cNvPr id="111" name="Google Shape;111;p15"/>
          <p:cNvSpPr/>
          <p:nvPr/>
        </p:nvSpPr>
        <p:spPr>
          <a:xfrm>
            <a:off x="7829679" y="1977672"/>
            <a:ext cx="3185889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Što je dijalog? Kako se u tiskanome tekstu bilježi dijalog? Koje znakove upotrebljavaš navodeći doslovce tuđe riječi?</a:t>
            </a:r>
            <a:endParaRPr sz="2400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6393">
            <a:off x="817349" y="730676"/>
            <a:ext cx="3914656" cy="52437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6"/>
          <p:cNvPicPr preferRelativeResize="0"/>
          <p:nvPr/>
        </p:nvPicPr>
        <p:blipFill rotWithShape="1">
          <a:blip r:embed="rId3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17" name="Google Shape;117;p16"/>
          <p:cNvPicPr preferRelativeResize="0"/>
          <p:nvPr/>
        </p:nvPicPr>
        <p:blipFill rotWithShape="1">
          <a:blip r:embed="rId3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18" name="Google Shape;118;p16" descr="Orange Circle Logo - Free image on Pixa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8593724">
            <a:off x="8233036" y="1372394"/>
            <a:ext cx="3739995" cy="3693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10983569" y="4406396"/>
            <a:ext cx="1329729" cy="2013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6"/>
          <p:cNvPicPr preferRelativeResize="0"/>
          <p:nvPr/>
        </p:nvPicPr>
        <p:blipFill rotWithShape="1">
          <a:blip r:embed="rId6">
            <a:alphaModFix/>
          </a:blip>
          <a:srcRect l="28661" r="13991"/>
          <a:stretch/>
        </p:blipFill>
        <p:spPr>
          <a:xfrm>
            <a:off x="10196791" y="4355246"/>
            <a:ext cx="915086" cy="1950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103034" y="5966900"/>
            <a:ext cx="1864561" cy="704488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6"/>
          <p:cNvSpPr txBox="1"/>
          <p:nvPr/>
        </p:nvSpPr>
        <p:spPr>
          <a:xfrm>
            <a:off x="9051072" y="1367954"/>
            <a:ext cx="2255236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PRIPREMI SE</a:t>
            </a:r>
            <a:endParaRPr/>
          </a:p>
        </p:txBody>
      </p:sp>
      <p:sp>
        <p:nvSpPr>
          <p:cNvPr id="123" name="Google Shape;123;p16"/>
          <p:cNvSpPr txBox="1"/>
          <p:nvPr/>
        </p:nvSpPr>
        <p:spPr>
          <a:xfrm>
            <a:off x="8883711" y="2179860"/>
            <a:ext cx="2764722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Iz teksta prepiši dijalog, tj. rečenice upravnoga govora. Od koliko se dijelova  sastoji rečenica?</a:t>
            </a:r>
            <a:endParaRPr sz="2400" dirty="0"/>
          </a:p>
        </p:txBody>
      </p:sp>
      <p:sp>
        <p:nvSpPr>
          <p:cNvPr id="124" name="Google Shape;124;p16"/>
          <p:cNvSpPr/>
          <p:nvPr/>
        </p:nvSpPr>
        <p:spPr>
          <a:xfrm>
            <a:off x="99986" y="834812"/>
            <a:ext cx="8343457" cy="5170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Charles Dickens</a:t>
            </a:r>
            <a:endParaRPr sz="24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Oliver odlazi u dom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1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»Idem smjesta po njega«, reče gospođa Mann pa zato napusti odaju. I Olivera je, pošto su mu skinuli vanjsku naslagu prljavštine koja mu se lijepila po licu i rukama, koliko se to već moglo ostrugati jednim pranjem, njegova dobrohotna zaštitnica dopratila u sobu.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»Pokloni se gospodinu, Olivere«, reče gospođa Mann.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Oliver se pokloni općinskom pisaru, koji je sjedio na stolcu, i trorogom šeširu na stolu.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»Olivere, hoćeš li poći sa mnom?« upita gospodin </a:t>
            </a: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Bumble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dostojanstvena glasa.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17"/>
          <p:cNvPicPr preferRelativeResize="0"/>
          <p:nvPr/>
        </p:nvPicPr>
        <p:blipFill rotWithShape="1">
          <a:blip r:embed="rId3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30" name="Google Shape;130;p17"/>
          <p:cNvPicPr preferRelativeResize="0"/>
          <p:nvPr/>
        </p:nvPicPr>
        <p:blipFill rotWithShape="1">
          <a:blip r:embed="rId3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31" name="Google Shape;131;p17" descr="Orange Circle Logo - Free image on Pixa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8593724">
            <a:off x="6862927" y="1250384"/>
            <a:ext cx="4617390" cy="4563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10983569" y="4406396"/>
            <a:ext cx="1329729" cy="2013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7"/>
          <p:cNvPicPr preferRelativeResize="0"/>
          <p:nvPr/>
        </p:nvPicPr>
        <p:blipFill rotWithShape="1">
          <a:blip r:embed="rId6">
            <a:alphaModFix/>
          </a:blip>
          <a:srcRect l="28661" r="13991"/>
          <a:stretch/>
        </p:blipFill>
        <p:spPr>
          <a:xfrm>
            <a:off x="9554225" y="4796920"/>
            <a:ext cx="915086" cy="1950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103034" y="5966900"/>
            <a:ext cx="1864561" cy="704488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7"/>
          <p:cNvSpPr txBox="1"/>
          <p:nvPr/>
        </p:nvSpPr>
        <p:spPr>
          <a:xfrm>
            <a:off x="8504340" y="1608006"/>
            <a:ext cx="1801211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</a:t>
            </a:r>
            <a:endParaRPr/>
          </a:p>
        </p:txBody>
      </p:sp>
      <p:sp>
        <p:nvSpPr>
          <p:cNvPr id="136" name="Google Shape;136;p17"/>
          <p:cNvSpPr/>
          <p:nvPr/>
        </p:nvSpPr>
        <p:spPr>
          <a:xfrm>
            <a:off x="1225006" y="701759"/>
            <a:ext cx="7151424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Promotri primjere upravnoga i neupravnoga govora. Kako upravni govor postaje neupravni i obratno? Što je upravni, a što neupravni govor?</a:t>
            </a:r>
            <a:endParaRPr sz="2400" dirty="0"/>
          </a:p>
        </p:txBody>
      </p:sp>
      <p:sp>
        <p:nvSpPr>
          <p:cNvPr id="137" name="Google Shape;137;p17"/>
          <p:cNvSpPr/>
          <p:nvPr/>
        </p:nvSpPr>
        <p:spPr>
          <a:xfrm>
            <a:off x="427004" y="2129422"/>
            <a:ext cx="6096000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»Pokloni se gospodinu, Olivere«, reče gospođa Mann.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Oliver je upravo htio reći da bi najpripravnije pošao s kime god bilo…</a:t>
            </a:r>
            <a:endParaRPr sz="2400" dirty="0"/>
          </a:p>
        </p:txBody>
      </p:sp>
      <p:sp>
        <p:nvSpPr>
          <p:cNvPr id="138" name="Google Shape;138;p17"/>
          <p:cNvSpPr txBox="1"/>
          <p:nvPr/>
        </p:nvSpPr>
        <p:spPr>
          <a:xfrm>
            <a:off x="7590110" y="2209941"/>
            <a:ext cx="316302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UPRAVNI I NEUPRAVNI GOVOR</a:t>
            </a:r>
            <a:endParaRPr sz="2400" dirty="0"/>
          </a:p>
        </p:txBody>
      </p:sp>
      <p:sp>
        <p:nvSpPr>
          <p:cNvPr id="139" name="Google Shape;139;p17"/>
          <p:cNvSpPr/>
          <p:nvPr/>
        </p:nvSpPr>
        <p:spPr>
          <a:xfrm>
            <a:off x="2386533" y="3070566"/>
            <a:ext cx="217694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- upravni  govor</a:t>
            </a:r>
            <a:endParaRPr/>
          </a:p>
        </p:txBody>
      </p:sp>
      <p:sp>
        <p:nvSpPr>
          <p:cNvPr id="140" name="Google Shape;140;p17"/>
          <p:cNvSpPr/>
          <p:nvPr/>
        </p:nvSpPr>
        <p:spPr>
          <a:xfrm>
            <a:off x="2421405" y="4858395"/>
            <a:ext cx="249754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- neupravni  govor</a:t>
            </a:r>
            <a:endParaRPr dirty="0"/>
          </a:p>
        </p:txBody>
      </p:sp>
      <p:sp>
        <p:nvSpPr>
          <p:cNvPr id="141" name="Google Shape;141;p17"/>
          <p:cNvSpPr/>
          <p:nvPr/>
        </p:nvSpPr>
        <p:spPr>
          <a:xfrm>
            <a:off x="7668523" y="2877815"/>
            <a:ext cx="3443354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Upravni je govor doslovno navođenje čijih riječi.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Neupravni je govor prepričan tuđi govor.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8080" y="2563583"/>
            <a:ext cx="6201222" cy="3359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8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47" name="Google Shape;147;p18"/>
          <p:cNvPicPr preferRelativeResize="0"/>
          <p:nvPr/>
        </p:nvPicPr>
        <p:blipFill rotWithShape="1">
          <a:blip r:embed="rId4">
            <a:alphaModFix/>
          </a:blip>
          <a:srcRect l="14204" t="54643" r="73268"/>
          <a:stretch/>
        </p:blipFill>
        <p:spPr>
          <a:xfrm rot="5400000">
            <a:off x="2626180" y="-2601717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48" name="Google Shape;148;p18" descr="Orange Circle Logo - Free image on Pixabay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8593724">
            <a:off x="7633047" y="1233399"/>
            <a:ext cx="4244796" cy="41048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10983569" y="4406396"/>
            <a:ext cx="1329729" cy="2013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8"/>
          <p:cNvPicPr preferRelativeResize="0"/>
          <p:nvPr/>
        </p:nvPicPr>
        <p:blipFill rotWithShape="1">
          <a:blip r:embed="rId7">
            <a:alphaModFix/>
          </a:blip>
          <a:srcRect l="28661" r="13991"/>
          <a:stretch/>
        </p:blipFill>
        <p:spPr>
          <a:xfrm>
            <a:off x="10196791" y="4355246"/>
            <a:ext cx="915086" cy="1950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103034" y="5966900"/>
            <a:ext cx="1864561" cy="704488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18"/>
          <p:cNvSpPr txBox="1"/>
          <p:nvPr/>
        </p:nvSpPr>
        <p:spPr>
          <a:xfrm>
            <a:off x="8667504" y="1379861"/>
            <a:ext cx="1801211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</a:t>
            </a:r>
            <a:endParaRPr/>
          </a:p>
        </p:txBody>
      </p:sp>
      <p:sp>
        <p:nvSpPr>
          <p:cNvPr id="153" name="Google Shape;153;p18"/>
          <p:cNvSpPr/>
          <p:nvPr/>
        </p:nvSpPr>
        <p:spPr>
          <a:xfrm>
            <a:off x="8556055" y="2094543"/>
            <a:ext cx="279081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UPRAVNI  GOVOR</a:t>
            </a:r>
            <a:endParaRPr sz="2400" dirty="0"/>
          </a:p>
        </p:txBody>
      </p:sp>
      <p:sp>
        <p:nvSpPr>
          <p:cNvPr id="154" name="Google Shape;154;p18"/>
          <p:cNvSpPr/>
          <p:nvPr/>
        </p:nvSpPr>
        <p:spPr>
          <a:xfrm>
            <a:off x="1592276" y="671975"/>
            <a:ext cx="644620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Promotri primjer. Od kojih se dvaju dijelova sastoji rečenica s upravnim govorom?</a:t>
            </a:r>
            <a:endParaRPr sz="2400" dirty="0"/>
          </a:p>
        </p:txBody>
      </p:sp>
      <p:sp>
        <p:nvSpPr>
          <p:cNvPr id="155" name="Google Shape;155;p18"/>
          <p:cNvSpPr/>
          <p:nvPr/>
        </p:nvSpPr>
        <p:spPr>
          <a:xfrm>
            <a:off x="144348" y="1607056"/>
            <a:ext cx="8091055" cy="506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»Olivere, hoćeš li poći sa mnom?«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upita gospodin </a:t>
            </a:r>
            <a:r>
              <a:rPr lang="hr-HR" sz="2400" b="1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Bumble</a:t>
            </a: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.  </a:t>
            </a:r>
            <a:endParaRPr sz="2400" dirty="0"/>
          </a:p>
        </p:txBody>
      </p:sp>
      <p:sp>
        <p:nvSpPr>
          <p:cNvPr id="157" name="Google Shape;157;p18"/>
          <p:cNvSpPr/>
          <p:nvPr/>
        </p:nvSpPr>
        <p:spPr>
          <a:xfrm>
            <a:off x="8491908" y="2612311"/>
            <a:ext cx="2854965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Rečenica s upravnim govorom ima dva dijela: </a:t>
            </a:r>
            <a:r>
              <a:rPr lang="hr-HR" sz="24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objašnjenje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 doslovno </a:t>
            </a:r>
            <a:r>
              <a:rPr lang="hr-HR" sz="2400" dirty="0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navođenje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čijih riječi.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19"/>
          <p:cNvPicPr preferRelativeResize="0"/>
          <p:nvPr/>
        </p:nvPicPr>
        <p:blipFill rotWithShape="1">
          <a:blip r:embed="rId3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63" name="Google Shape;163;p19"/>
          <p:cNvPicPr preferRelativeResize="0"/>
          <p:nvPr/>
        </p:nvPicPr>
        <p:blipFill rotWithShape="1">
          <a:blip r:embed="rId3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64" name="Google Shape;164;p19" descr="Orange Circle Logo - Free image on Pixa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8593724">
            <a:off x="7381828" y="1145879"/>
            <a:ext cx="4107161" cy="4056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9962708" y="4276687"/>
            <a:ext cx="1329729" cy="2013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19"/>
          <p:cNvPicPr preferRelativeResize="0"/>
          <p:nvPr/>
        </p:nvPicPr>
        <p:blipFill rotWithShape="1">
          <a:blip r:embed="rId6">
            <a:alphaModFix/>
          </a:blip>
          <a:srcRect l="28661" r="13991"/>
          <a:stretch/>
        </p:blipFill>
        <p:spPr>
          <a:xfrm>
            <a:off x="8683125" y="4396821"/>
            <a:ext cx="915086" cy="1950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1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008635" y="5937783"/>
            <a:ext cx="1864561" cy="704488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19"/>
          <p:cNvSpPr txBox="1"/>
          <p:nvPr/>
        </p:nvSpPr>
        <p:spPr>
          <a:xfrm>
            <a:off x="8627035" y="1571783"/>
            <a:ext cx="1801211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</a:t>
            </a:r>
            <a:endParaRPr/>
          </a:p>
        </p:txBody>
      </p:sp>
      <p:sp>
        <p:nvSpPr>
          <p:cNvPr id="169" name="Google Shape;169;p19"/>
          <p:cNvSpPr/>
          <p:nvPr/>
        </p:nvSpPr>
        <p:spPr>
          <a:xfrm>
            <a:off x="7913008" y="2660246"/>
            <a:ext cx="322926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REDOSLIJED </a:t>
            </a:r>
            <a:endParaRPr sz="24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NAVOĐENJA I OBJAŠNJENJA</a:t>
            </a:r>
            <a:endParaRPr sz="2400" dirty="0"/>
          </a:p>
        </p:txBody>
      </p:sp>
      <p:sp>
        <p:nvSpPr>
          <p:cNvPr id="170" name="Google Shape;170;p19"/>
          <p:cNvSpPr/>
          <p:nvPr/>
        </p:nvSpPr>
        <p:spPr>
          <a:xfrm>
            <a:off x="377673" y="1571783"/>
            <a:ext cx="639719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a) </a:t>
            </a:r>
            <a:r>
              <a:rPr lang="hr-HR" sz="2400" b="1" dirty="0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»Hoće li ona poći sa mnom?« </a:t>
            </a: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pitao je Oliver.</a:t>
            </a:r>
            <a:endParaRPr sz="2400" b="1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9"/>
          <p:cNvSpPr/>
          <p:nvPr/>
        </p:nvSpPr>
        <p:spPr>
          <a:xfrm>
            <a:off x="363551" y="2974052"/>
            <a:ext cx="639719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b) </a:t>
            </a: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Oliver je rekao: </a:t>
            </a:r>
            <a:r>
              <a:rPr lang="hr-HR" sz="2400" b="1" dirty="0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»Poći ću s kime god bilo.«</a:t>
            </a:r>
            <a:endParaRPr sz="2400" dirty="0"/>
          </a:p>
        </p:txBody>
      </p:sp>
      <p:sp>
        <p:nvSpPr>
          <p:cNvPr id="172" name="Google Shape;172;p19"/>
          <p:cNvSpPr/>
          <p:nvPr/>
        </p:nvSpPr>
        <p:spPr>
          <a:xfrm>
            <a:off x="377672" y="4376126"/>
            <a:ext cx="678512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c) </a:t>
            </a:r>
            <a:r>
              <a:rPr lang="hr-HR" sz="2400" b="1" dirty="0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»Ona ne može«</a:t>
            </a: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odvrati gospodin </a:t>
            </a:r>
            <a:r>
              <a:rPr lang="hr-HR" sz="2400" b="1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Bumble</a:t>
            </a: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hr-HR" sz="2400" b="1" dirty="0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»no ona će te katkada posjećivati.«</a:t>
            </a:r>
            <a:endParaRPr sz="2400" dirty="0"/>
          </a:p>
        </p:txBody>
      </p:sp>
      <p:sp>
        <p:nvSpPr>
          <p:cNvPr id="173" name="Google Shape;173;p19"/>
          <p:cNvSpPr/>
          <p:nvPr/>
        </p:nvSpPr>
        <p:spPr>
          <a:xfrm>
            <a:off x="2439642" y="325103"/>
            <a:ext cx="715856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Usporedi primjere. Kakav može biti redoslijed navođenja i objašnjenja u rečenici s upravnim govorom?</a:t>
            </a:r>
            <a:endParaRPr sz="2400" dirty="0"/>
          </a:p>
        </p:txBody>
      </p:sp>
      <p:pic>
        <p:nvPicPr>
          <p:cNvPr id="174" name="Google Shape;174;p1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176221" y="3500722"/>
            <a:ext cx="3210733" cy="7625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1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576934" y="2124306"/>
            <a:ext cx="3506762" cy="717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19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310239" y="5362929"/>
            <a:ext cx="4686306" cy="7230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20"/>
          <p:cNvPicPr preferRelativeResize="0"/>
          <p:nvPr/>
        </p:nvPicPr>
        <p:blipFill rotWithShape="1">
          <a:blip r:embed="rId3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82" name="Google Shape;182;p20"/>
          <p:cNvPicPr preferRelativeResize="0"/>
          <p:nvPr/>
        </p:nvPicPr>
        <p:blipFill rotWithShape="1">
          <a:blip r:embed="rId3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83" name="Google Shape;183;p20" descr="Orange Circle Logo - Free image on Pixa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8593724">
            <a:off x="7710263" y="1297119"/>
            <a:ext cx="3796844" cy="3704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10983569" y="4406396"/>
            <a:ext cx="1329729" cy="2013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0"/>
          <p:cNvPicPr preferRelativeResize="0"/>
          <p:nvPr/>
        </p:nvPicPr>
        <p:blipFill rotWithShape="1">
          <a:blip r:embed="rId6">
            <a:alphaModFix/>
          </a:blip>
          <a:srcRect l="28661" r="13991"/>
          <a:stretch/>
        </p:blipFill>
        <p:spPr>
          <a:xfrm>
            <a:off x="10196791" y="4355246"/>
            <a:ext cx="915086" cy="1950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103034" y="5966900"/>
            <a:ext cx="1864561" cy="704488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0"/>
          <p:cNvSpPr txBox="1"/>
          <p:nvPr/>
        </p:nvSpPr>
        <p:spPr>
          <a:xfrm>
            <a:off x="8893759" y="1149804"/>
            <a:ext cx="1801211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</a:t>
            </a:r>
            <a:endParaRPr/>
          </a:p>
        </p:txBody>
      </p:sp>
      <p:sp>
        <p:nvSpPr>
          <p:cNvPr id="188" name="Google Shape;188;p20"/>
          <p:cNvSpPr txBox="1"/>
          <p:nvPr/>
        </p:nvSpPr>
        <p:spPr>
          <a:xfrm>
            <a:off x="8147237" y="1949240"/>
            <a:ext cx="305409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NAVODNICI U UPRAVNOME GOVORU</a:t>
            </a:r>
            <a:endParaRPr sz="2400" dirty="0"/>
          </a:p>
        </p:txBody>
      </p:sp>
      <p:sp>
        <p:nvSpPr>
          <p:cNvPr id="189" name="Google Shape;189;p20"/>
          <p:cNvSpPr txBox="1"/>
          <p:nvPr/>
        </p:nvSpPr>
        <p:spPr>
          <a:xfrm>
            <a:off x="2012409" y="676441"/>
            <a:ext cx="569965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Promotri načine označavanja upravnog govora u tisku i rukopisu.</a:t>
            </a:r>
            <a:endParaRPr sz="2400" dirty="0"/>
          </a:p>
        </p:txBody>
      </p:sp>
      <p:sp>
        <p:nvSpPr>
          <p:cNvPr id="190" name="Google Shape;190;p20"/>
          <p:cNvSpPr/>
          <p:nvPr/>
        </p:nvSpPr>
        <p:spPr>
          <a:xfrm>
            <a:off x="1501173" y="2247245"/>
            <a:ext cx="664606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 smtClean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»</a:t>
            </a:r>
            <a:r>
              <a:rPr lang="hr-H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Idem smjesta po njega</a:t>
            </a:r>
            <a:r>
              <a:rPr lang="hr-HR" sz="2400" b="1" dirty="0" smtClean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«</a:t>
            </a:r>
            <a:r>
              <a:rPr lang="hr-H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reče gospođa Mann.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20"/>
          <p:cNvSpPr/>
          <p:nvPr/>
        </p:nvSpPr>
        <p:spPr>
          <a:xfrm>
            <a:off x="1514071" y="3222026"/>
            <a:ext cx="619799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–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Idem smjesta po njega. </a:t>
            </a: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–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reče gospođa Mann.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20"/>
          <p:cNvSpPr txBox="1"/>
          <p:nvPr/>
        </p:nvSpPr>
        <p:spPr>
          <a:xfrm>
            <a:off x="1666603" y="1731912"/>
            <a:ext cx="155975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̶  u tisku:</a:t>
            </a:r>
            <a:endParaRPr sz="2400" dirty="0"/>
          </a:p>
        </p:txBody>
      </p:sp>
      <p:sp>
        <p:nvSpPr>
          <p:cNvPr id="193" name="Google Shape;193;p20"/>
          <p:cNvSpPr txBox="1"/>
          <p:nvPr/>
        </p:nvSpPr>
        <p:spPr>
          <a:xfrm>
            <a:off x="1723639" y="4253650"/>
            <a:ext cx="262207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̶  u tisku i rukopisu:</a:t>
            </a:r>
            <a:endParaRPr sz="2400" dirty="0"/>
          </a:p>
        </p:txBody>
      </p:sp>
      <p:sp>
        <p:nvSpPr>
          <p:cNvPr id="194" name="Google Shape;194;p20"/>
          <p:cNvSpPr/>
          <p:nvPr/>
        </p:nvSpPr>
        <p:spPr>
          <a:xfrm>
            <a:off x="1638271" y="5017778"/>
            <a:ext cx="650896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„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Idem smjesta po njega</a:t>
            </a: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reče gospođa Mann. 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5" name="Google Shape;195;p20"/>
          <p:cNvPicPr preferRelativeResize="0"/>
          <p:nvPr/>
        </p:nvPicPr>
        <p:blipFill rotWithShape="1">
          <a:blip r:embed="rId8">
            <a:alphaModFix/>
          </a:blip>
          <a:srcRect r="20964"/>
          <a:stretch/>
        </p:blipFill>
        <p:spPr>
          <a:xfrm flipH="1">
            <a:off x="99255" y="1784942"/>
            <a:ext cx="1455112" cy="3475585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20"/>
          <p:cNvSpPr/>
          <p:nvPr/>
        </p:nvSpPr>
        <p:spPr>
          <a:xfrm>
            <a:off x="8233411" y="3149142"/>
            <a:ext cx="296792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navodnici </a:t>
            </a: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» «, „ ”</a:t>
            </a:r>
            <a:endParaRPr sz="2400" dirty="0"/>
          </a:p>
        </p:txBody>
      </p:sp>
      <p:sp>
        <p:nvSpPr>
          <p:cNvPr id="197" name="Google Shape;197;p20"/>
          <p:cNvSpPr/>
          <p:nvPr/>
        </p:nvSpPr>
        <p:spPr>
          <a:xfrm>
            <a:off x="8803538" y="3752194"/>
            <a:ext cx="151821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crtica </a:t>
            </a: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–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21"/>
          <p:cNvPicPr preferRelativeResize="0"/>
          <p:nvPr/>
        </p:nvPicPr>
        <p:blipFill rotWithShape="1">
          <a:blip r:embed="rId3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03" name="Google Shape;203;p21"/>
          <p:cNvPicPr preferRelativeResize="0"/>
          <p:nvPr/>
        </p:nvPicPr>
        <p:blipFill rotWithShape="1">
          <a:blip r:embed="rId3">
            <a:alphaModFix/>
          </a:blip>
          <a:srcRect l="14204" t="54643" r="73268"/>
          <a:stretch/>
        </p:blipFill>
        <p:spPr>
          <a:xfrm rot="5400000">
            <a:off x="2626181" y="-2637295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04" name="Google Shape;204;p21" descr="Orange Circle Logo - Free image on Pixa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8593724">
            <a:off x="7041994" y="1287779"/>
            <a:ext cx="4897745" cy="47884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10983569" y="4406396"/>
            <a:ext cx="1329729" cy="2013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1"/>
          <p:cNvPicPr preferRelativeResize="0"/>
          <p:nvPr/>
        </p:nvPicPr>
        <p:blipFill rotWithShape="1">
          <a:blip r:embed="rId6">
            <a:alphaModFix/>
          </a:blip>
          <a:srcRect l="28661" r="13991"/>
          <a:stretch/>
        </p:blipFill>
        <p:spPr>
          <a:xfrm>
            <a:off x="9680099" y="4721051"/>
            <a:ext cx="915086" cy="1950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103034" y="5966900"/>
            <a:ext cx="1864561" cy="704488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1"/>
          <p:cNvSpPr txBox="1"/>
          <p:nvPr/>
        </p:nvSpPr>
        <p:spPr>
          <a:xfrm>
            <a:off x="9234103" y="1468618"/>
            <a:ext cx="1801211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</a:t>
            </a:r>
            <a:endParaRPr/>
          </a:p>
        </p:txBody>
      </p:sp>
      <p:sp>
        <p:nvSpPr>
          <p:cNvPr id="209" name="Google Shape;209;p21"/>
          <p:cNvSpPr/>
          <p:nvPr/>
        </p:nvSpPr>
        <p:spPr>
          <a:xfrm>
            <a:off x="8104646" y="2121879"/>
            <a:ext cx="304299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NEUPRAVNI GOVOR</a:t>
            </a:r>
            <a:endParaRPr sz="2400" dirty="0"/>
          </a:p>
        </p:txBody>
      </p:sp>
      <p:sp>
        <p:nvSpPr>
          <p:cNvPr id="210" name="Google Shape;210;p21"/>
          <p:cNvSpPr/>
          <p:nvPr/>
        </p:nvSpPr>
        <p:spPr>
          <a:xfrm>
            <a:off x="634766" y="1766795"/>
            <a:ext cx="6112398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upravni govor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»Idem smjesta po njega«, reče gospođa Mann i u tu svrhu napusti odaju.</a:t>
            </a:r>
            <a:endParaRPr sz="2400" dirty="0"/>
          </a:p>
        </p:txBody>
      </p:sp>
      <p:sp>
        <p:nvSpPr>
          <p:cNvPr id="211" name="Google Shape;211;p21"/>
          <p:cNvSpPr/>
          <p:nvPr/>
        </p:nvSpPr>
        <p:spPr>
          <a:xfrm>
            <a:off x="579739" y="3575721"/>
            <a:ext cx="5968257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neupravni govor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Gospođa Mann reče </a:t>
            </a:r>
            <a:r>
              <a:rPr lang="hr-HR" sz="2400" b="1" dirty="0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kako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ide smjesta po Olivera i u tu svrhu napusti odaju.</a:t>
            </a:r>
            <a:endParaRPr sz="2400" dirty="0"/>
          </a:p>
        </p:txBody>
      </p:sp>
      <p:sp>
        <p:nvSpPr>
          <p:cNvPr id="212" name="Google Shape;212;p21"/>
          <p:cNvSpPr/>
          <p:nvPr/>
        </p:nvSpPr>
        <p:spPr>
          <a:xfrm>
            <a:off x="1872160" y="535640"/>
            <a:ext cx="741038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Usporedi rečenice upravnoga i neupravnoga govora. Kako upravni govor možemo preoblikovati u neupravni? </a:t>
            </a:r>
            <a:endParaRPr sz="2400" dirty="0"/>
          </a:p>
        </p:txBody>
      </p:sp>
      <p:sp>
        <p:nvSpPr>
          <p:cNvPr id="213" name="Google Shape;213;p21"/>
          <p:cNvSpPr txBox="1"/>
          <p:nvPr/>
        </p:nvSpPr>
        <p:spPr>
          <a:xfrm>
            <a:off x="2885673" y="5162237"/>
            <a:ext cx="145389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- neka, da</a:t>
            </a:r>
            <a:endParaRPr dirty="0"/>
          </a:p>
        </p:txBody>
      </p:sp>
      <p:sp>
        <p:nvSpPr>
          <p:cNvPr id="214" name="Google Shape;214;p21"/>
          <p:cNvSpPr/>
          <p:nvPr/>
        </p:nvSpPr>
        <p:spPr>
          <a:xfrm>
            <a:off x="7954230" y="2451969"/>
            <a:ext cx="3361874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Upravni se govor može preoblikovati u neupravni sklapanjem objašnjenja i navođenja u složenu rečenicu s pomoću veznika </a:t>
            </a:r>
            <a:r>
              <a:rPr lang="hr-HR" sz="2400" b="1" dirty="0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da, kako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ili</a:t>
            </a:r>
            <a:r>
              <a:rPr lang="hr-HR" sz="2400" b="1" dirty="0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 neka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815</Words>
  <Application>Microsoft Office PowerPoint</Application>
  <PresentationFormat>Široki zaslon</PresentationFormat>
  <Paragraphs>97</Paragraphs>
  <Slides>13</Slides>
  <Notes>13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13</vt:i4>
      </vt:variant>
    </vt:vector>
  </HeadingPairs>
  <TitlesOfParts>
    <vt:vector size="17" baseType="lpstr">
      <vt:lpstr>Arial</vt:lpstr>
      <vt:lpstr>Calibri</vt:lpstr>
      <vt:lpstr>Impact</vt:lpstr>
      <vt:lpstr>Tema sustava Office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cp:lastModifiedBy>Zrinka</cp:lastModifiedBy>
  <cp:revision>5</cp:revision>
  <dcterms:modified xsi:type="dcterms:W3CDTF">2020-09-20T09:04:58Z</dcterms:modified>
</cp:coreProperties>
</file>